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embeddedFontLst>
    <p:embeddedFont>
      <p:font typeface="Poppins Light" panose="020B0502040204020203" pitchFamily="2" charset="0"/>
      <p:regular r:id="rId18"/>
    </p:embeddedFont>
    <p:embeddedFont>
      <p:font typeface="Roboto Light" panose="020F0502020204030204" pitchFamily="2" charset="0"/>
      <p:regular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05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7541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386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0735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765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275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742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36683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Extreme Programming (XP) — Обзор методологии и практических инструментов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21196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Extreme Programming (XP): Обзор методологии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83001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Практические инструменты и их влияние на разработку</a:t>
            </a:r>
            <a:endParaRPr lang="en-US" sz="175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2613916" y="7575755"/>
            <a:ext cx="1976284" cy="619432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85229"/>
            <a:ext cx="729912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XP и командное взаимодействие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35790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Ежедневные стендапы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02121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Совместное владение кодом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46341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Тесное сотрудничество с заказчиком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0814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Пример: Регулярные демо для клиента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43827"/>
            <a:ext cx="113115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Сравнение XP с другими методологиями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06234"/>
            <a:ext cx="13042821" cy="2979420"/>
          </a:xfrm>
          <a:prstGeom prst="roundRect">
            <a:avLst>
              <a:gd name="adj" fmla="val 319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3213854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462" y="335756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Методология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289108" y="3357563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Итерации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45943" y="3357563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Фокус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802779" y="335756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Командная работа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3864173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8462" y="4007882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XP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4289108" y="4007882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Короткие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5943" y="4007882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Качество кода, клиент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802779" y="4007882"/>
            <a:ext cx="279939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Парное программирование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4877395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28462" y="5021104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Scrum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4289108" y="5021104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2–4 недели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45943" y="5021104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Управление процессом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0802779" y="5021104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Спринты, роли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01410" y="5527715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28462" y="567142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Kanban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4289108" y="5671423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Непрерывные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545943" y="5671423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Поток задач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10802779" y="567142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Визуализация</a:t>
            </a:r>
            <a:endParaRPr lang="en-US" sz="1750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12613916" y="7575755"/>
            <a:ext cx="1976284" cy="619432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039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92047"/>
            <a:ext cx="533150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Когда использовать XP?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31409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Подходит для: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72213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Проектов с частыми изменениями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52723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Небольших команд (5–10 человек)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33233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Высоких требований к качеству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31409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Не подходит для: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42721" y="372213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Жестко фиксированных требований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452723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Больших распределенных команд</a:t>
            </a:r>
            <a:endParaRPr lang="en-US" sz="175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12613916" y="7575755"/>
            <a:ext cx="1976284" cy="619432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1198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89703"/>
            <a:ext cx="683645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Практические инструменты XP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410307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544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CI/CD: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4035385"/>
            <a:ext cx="3308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Jenkins, GitLab CI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410307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86356" y="3544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Тестирование: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086356" y="4035385"/>
            <a:ext cx="3308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JUnit, pytest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410307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28459" y="3544967"/>
            <a:ext cx="31464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Управление задачами: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528459" y="4035385"/>
            <a:ext cx="3308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Jira, Trello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851916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44253" y="49865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Код: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644253" y="5476994"/>
            <a:ext cx="3308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Git, GitHub, Bitbucket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893" y="4851916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086356" y="49865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Рефакторинг: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6086356" y="5476994"/>
            <a:ext cx="3308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IDE (IntelliJ, VS Code)</a:t>
            </a:r>
            <a:endParaRPr lang="en-US" sz="175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12613916" y="7575755"/>
            <a:ext cx="1976284" cy="619432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6925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72164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Кейсы успеха XP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3121104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Chrysler C3 Project (1990-е):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05657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зарплатная система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6462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Результат: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522743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Высокое качество, быстрая доставка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3121104"/>
            <a:ext cx="33638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Современные примеры: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56321" y="370224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Стартапы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414444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Финтех и EdTech проекты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489258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25291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Заключение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3458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XP — мощная методология для </a:t>
            </a:r>
            <a:r>
              <a:rPr lang="en-US" sz="1750" dirty="0" err="1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гибкой</a:t>
            </a: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</a:t>
            </a:r>
            <a:r>
              <a:rPr lang="en-US" sz="1750" dirty="0" err="1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разработки</a:t>
            </a: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,</a:t>
            </a:r>
            <a:r>
              <a:rPr lang="ru-RU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имеющая ключевые преимущества</a:t>
            </a: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963948"/>
            <a:ext cx="4196358" cy="1322189"/>
          </a:xfrm>
          <a:prstGeom prst="roundRect">
            <a:avLst>
              <a:gd name="adj" fmla="val 4117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28224" y="4198382"/>
            <a:ext cx="36115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Качество</a:t>
            </a: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</a:t>
            </a:r>
            <a:r>
              <a:rPr lang="en-US" sz="1750" dirty="0" err="1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кода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963948"/>
            <a:ext cx="4196358" cy="1322189"/>
          </a:xfrm>
          <a:prstGeom prst="roundRect">
            <a:avLst>
              <a:gd name="adj" fmla="val 4117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51396" y="4198382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Быстрая адаптация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963948"/>
            <a:ext cx="4196358" cy="1322189"/>
          </a:xfrm>
          <a:prstGeom prst="roundRect">
            <a:avLst>
              <a:gd name="adj" fmla="val 4117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4198382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Сильная командная работа</a:t>
            </a:r>
            <a:endParaRPr lang="en-US" sz="175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2613916" y="7575755"/>
            <a:ext cx="1976284" cy="619432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5929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53709"/>
            <a:ext cx="753451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Что такое Extreme Programming?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07431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XP — гибкая методология разработки ПО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6923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Фокус на: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1042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Качестве кода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5261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Скорости доставки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9481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Тесном взаимодействии с заказчиком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81286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Основатель: Кент Бек (1990-е)</a:t>
            </a:r>
            <a:endParaRPr lang="en-US" sz="175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2613916" y="7575755"/>
            <a:ext cx="1976284" cy="619432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95105"/>
            <a:ext cx="538555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Основные принципы XP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3155871"/>
            <a:ext cx="4196358" cy="1532930"/>
          </a:xfrm>
          <a:prstGeom prst="roundRect">
            <a:avLst>
              <a:gd name="adj" fmla="val 9544"/>
            </a:avLst>
          </a:prstGeom>
          <a:solidFill>
            <a:srgbClr val="050505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3125391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281570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2F2F3"/>
          </a:solidFill>
          <a:ln/>
        </p:spPr>
      </p:sp>
      <p:sp>
        <p:nvSpPr>
          <p:cNvPr id="6" name="Text 4"/>
          <p:cNvSpPr/>
          <p:nvPr/>
        </p:nvSpPr>
        <p:spPr>
          <a:xfrm>
            <a:off x="2755761" y="298584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37228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Частые релизы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5216962" y="3155871"/>
            <a:ext cx="4196358" cy="1532930"/>
          </a:xfrm>
          <a:prstGeom prst="roundRect">
            <a:avLst>
              <a:gd name="adj" fmla="val 9544"/>
            </a:avLst>
          </a:prstGeom>
          <a:solidFill>
            <a:srgbClr val="050505"/>
          </a:solidFill>
          <a:ln/>
        </p:spPr>
      </p:sp>
      <p:sp>
        <p:nvSpPr>
          <p:cNvPr id="9" name="Shape 7"/>
          <p:cNvSpPr/>
          <p:nvPr/>
        </p:nvSpPr>
        <p:spPr>
          <a:xfrm>
            <a:off x="5216962" y="3125391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10" name="Shape 8"/>
          <p:cNvSpPr/>
          <p:nvPr/>
        </p:nvSpPr>
        <p:spPr>
          <a:xfrm>
            <a:off x="6974860" y="281570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2F2F3"/>
          </a:solidFill>
          <a:ln/>
        </p:spPr>
      </p:sp>
      <p:sp>
        <p:nvSpPr>
          <p:cNvPr id="11" name="Text 9"/>
          <p:cNvSpPr/>
          <p:nvPr/>
        </p:nvSpPr>
        <p:spPr>
          <a:xfrm>
            <a:off x="7178933" y="298584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5474256" y="3722846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Парное программирование</a:t>
            </a:r>
            <a:endParaRPr lang="en-US" sz="2200" dirty="0"/>
          </a:p>
        </p:txBody>
      </p:sp>
      <p:sp>
        <p:nvSpPr>
          <p:cNvPr id="13" name="Shape 11"/>
          <p:cNvSpPr/>
          <p:nvPr/>
        </p:nvSpPr>
        <p:spPr>
          <a:xfrm>
            <a:off x="9640133" y="3155871"/>
            <a:ext cx="4196358" cy="1532930"/>
          </a:xfrm>
          <a:prstGeom prst="roundRect">
            <a:avLst>
              <a:gd name="adj" fmla="val 9544"/>
            </a:avLst>
          </a:prstGeom>
          <a:solidFill>
            <a:srgbClr val="050505"/>
          </a:solidFill>
          <a:ln/>
        </p:spPr>
      </p:sp>
      <p:sp>
        <p:nvSpPr>
          <p:cNvPr id="14" name="Shape 12"/>
          <p:cNvSpPr/>
          <p:nvPr/>
        </p:nvSpPr>
        <p:spPr>
          <a:xfrm>
            <a:off x="9640133" y="3125391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15" name="Shape 13"/>
          <p:cNvSpPr/>
          <p:nvPr/>
        </p:nvSpPr>
        <p:spPr>
          <a:xfrm>
            <a:off x="11398032" y="281570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2F2F3"/>
          </a:solidFill>
          <a:ln/>
        </p:spPr>
      </p:sp>
      <p:sp>
        <p:nvSpPr>
          <p:cNvPr id="16" name="Text 14"/>
          <p:cNvSpPr/>
          <p:nvPr/>
        </p:nvSpPr>
        <p:spPr>
          <a:xfrm>
            <a:off x="11602105" y="298584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9897427" y="3722846"/>
            <a:ext cx="36208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Непрерывная интеграция</a:t>
            </a:r>
            <a:endParaRPr lang="en-US" sz="2200" dirty="0"/>
          </a:p>
        </p:txBody>
      </p:sp>
      <p:sp>
        <p:nvSpPr>
          <p:cNvPr id="18" name="Shape 16"/>
          <p:cNvSpPr/>
          <p:nvPr/>
        </p:nvSpPr>
        <p:spPr>
          <a:xfrm>
            <a:off x="793790" y="5255776"/>
            <a:ext cx="6407944" cy="1178600"/>
          </a:xfrm>
          <a:prstGeom prst="roundRect">
            <a:avLst>
              <a:gd name="adj" fmla="val 12413"/>
            </a:avLst>
          </a:prstGeom>
          <a:solidFill>
            <a:srgbClr val="050505"/>
          </a:solidFill>
          <a:ln/>
        </p:spPr>
      </p:sp>
      <p:sp>
        <p:nvSpPr>
          <p:cNvPr id="19" name="Shape 17"/>
          <p:cNvSpPr/>
          <p:nvPr/>
        </p:nvSpPr>
        <p:spPr>
          <a:xfrm>
            <a:off x="793790" y="5225296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20" name="Shape 18"/>
          <p:cNvSpPr/>
          <p:nvPr/>
        </p:nvSpPr>
        <p:spPr>
          <a:xfrm>
            <a:off x="3657540" y="491561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2F2F3"/>
          </a:solidFill>
          <a:ln/>
        </p:spPr>
      </p:sp>
      <p:sp>
        <p:nvSpPr>
          <p:cNvPr id="21" name="Text 19"/>
          <p:cNvSpPr/>
          <p:nvPr/>
        </p:nvSpPr>
        <p:spPr>
          <a:xfrm>
            <a:off x="3861614" y="508575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4</a:t>
            </a:r>
            <a:endParaRPr lang="en-US" sz="2100" dirty="0"/>
          </a:p>
        </p:txBody>
      </p:sp>
      <p:sp>
        <p:nvSpPr>
          <p:cNvPr id="22" name="Text 20"/>
          <p:cNvSpPr/>
          <p:nvPr/>
        </p:nvSpPr>
        <p:spPr>
          <a:xfrm>
            <a:off x="1051084" y="5822752"/>
            <a:ext cx="44246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Тест-driven development (TDD)</a:t>
            </a:r>
            <a:endParaRPr lang="en-US" sz="2200" dirty="0"/>
          </a:p>
        </p:txBody>
      </p:sp>
      <p:sp>
        <p:nvSpPr>
          <p:cNvPr id="23" name="Shape 21"/>
          <p:cNvSpPr/>
          <p:nvPr/>
        </p:nvSpPr>
        <p:spPr>
          <a:xfrm>
            <a:off x="7428548" y="5255776"/>
            <a:ext cx="6407944" cy="1178600"/>
          </a:xfrm>
          <a:prstGeom prst="roundRect">
            <a:avLst>
              <a:gd name="adj" fmla="val 12413"/>
            </a:avLst>
          </a:prstGeom>
          <a:solidFill>
            <a:srgbClr val="050505"/>
          </a:solidFill>
          <a:ln/>
        </p:spPr>
      </p:sp>
      <p:sp>
        <p:nvSpPr>
          <p:cNvPr id="24" name="Shape 22"/>
          <p:cNvSpPr/>
          <p:nvPr/>
        </p:nvSpPr>
        <p:spPr>
          <a:xfrm>
            <a:off x="7428548" y="5225296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25" name="Shape 23"/>
          <p:cNvSpPr/>
          <p:nvPr/>
        </p:nvSpPr>
        <p:spPr>
          <a:xfrm>
            <a:off x="10292298" y="491561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2F2F3"/>
          </a:solidFill>
          <a:ln/>
        </p:spPr>
      </p:sp>
      <p:sp>
        <p:nvSpPr>
          <p:cNvPr id="26" name="Text 24"/>
          <p:cNvSpPr/>
          <p:nvPr/>
        </p:nvSpPr>
        <p:spPr>
          <a:xfrm>
            <a:off x="10496371" y="508575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5</a:t>
            </a:r>
            <a:endParaRPr lang="en-US" sz="2100" dirty="0"/>
          </a:p>
        </p:txBody>
      </p:sp>
      <p:sp>
        <p:nvSpPr>
          <p:cNvPr id="27" name="Text 25"/>
          <p:cNvSpPr/>
          <p:nvPr/>
        </p:nvSpPr>
        <p:spPr>
          <a:xfrm>
            <a:off x="7685842" y="58227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Простота дизайна</a:t>
            </a:r>
            <a:endParaRPr lang="en-US" sz="2200" dirty="0"/>
          </a:p>
        </p:txBody>
      </p:sp>
      <p:sp>
        <p:nvSpPr>
          <p:cNvPr id="28" name="Прямоугольник 27"/>
          <p:cNvSpPr/>
          <p:nvPr/>
        </p:nvSpPr>
        <p:spPr>
          <a:xfrm>
            <a:off x="12613916" y="7575755"/>
            <a:ext cx="1976284" cy="619432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0331" y="581739"/>
            <a:ext cx="4230886" cy="528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Частые релизы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40331" y="1538883"/>
            <a:ext cx="6316861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Короткие итерации (1–2 недели)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40331" y="1951315"/>
            <a:ext cx="6316861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Быстрая доставка функциональности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40331" y="2363748"/>
            <a:ext cx="6316861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Постоянная обратная связь от заказчика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40331" y="2892623"/>
            <a:ext cx="6316861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Пример: Выпуск MVP каждые 10 дней</a:t>
            </a:r>
            <a:endParaRPr lang="en-US" sz="165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613916" y="7575755"/>
            <a:ext cx="1976284" cy="619432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828" y="1586389"/>
            <a:ext cx="6316861" cy="631686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98295"/>
            <a:ext cx="620113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Парное программирование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618899"/>
            <a:ext cx="6407944" cy="1730454"/>
          </a:xfrm>
          <a:prstGeom prst="roundRect">
            <a:avLst>
              <a:gd name="adj" fmla="val 550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85333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2F2F3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90" y="3002161"/>
            <a:ext cx="306110" cy="3826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760589"/>
            <a:ext cx="58933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Два разработчика за одним компьютером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7428548" y="2618899"/>
            <a:ext cx="6408063" cy="1730454"/>
          </a:xfrm>
          <a:prstGeom prst="roundRect">
            <a:avLst>
              <a:gd name="adj" fmla="val 550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7662982" y="285333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2F2F3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148" y="3002161"/>
            <a:ext cx="306110" cy="38266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662982" y="3760589"/>
            <a:ext cx="45222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Роли: "Драйвер" и "Наблюдатель"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793790" y="46895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Преимущества: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93790" y="538400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Меньше ошибок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793790" y="582620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Обмен знаниями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793790" y="626840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Высокое качество кода</a:t>
            </a:r>
            <a:endParaRPr lang="en-US" sz="175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2613916" y="7575755"/>
            <a:ext cx="1976284" cy="619432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02787"/>
            <a:ext cx="579477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Непрерывная интеграция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49965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Регулярное объединение кода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4387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Автоматическое тестирование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8809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Выявление ошибок на ранних стадиях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49902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Инструменты: Jenkins, GitLab CI, Travis CI</a:t>
            </a:r>
            <a:endParaRPr lang="en-US" sz="175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613916" y="7575755"/>
            <a:ext cx="1976284" cy="619432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05915"/>
            <a:ext cx="708112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Тест-driven development (TDD)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26519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760589"/>
            <a:ext cx="37059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Пишем тесты перед кодом</a:t>
            </a:r>
            <a:endParaRPr lang="en-US" sz="2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626519"/>
            <a:ext cx="6521410" cy="9072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42014" y="3760589"/>
            <a:ext cx="45904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Цикл: Тест → Код → Рефакторинг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93790" y="4681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Преимущества: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93790" y="53763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Надежный код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93790" y="58185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Упрощение рефакторинга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93790" y="62607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Высокое покрытие тестами</a:t>
            </a:r>
            <a:endParaRPr lang="en-US" sz="175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12613916" y="7575755"/>
            <a:ext cx="1976284" cy="619432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2792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Простота дизайна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620351" y="3505200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"Делай проще, чем кажется возможным"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250049"/>
            <a:ext cx="30480" cy="873204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6" name="Text 3"/>
          <p:cNvSpPr/>
          <p:nvPr/>
        </p:nvSpPr>
        <p:spPr>
          <a:xfrm>
            <a:off x="6280190" y="437840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Избегай избыточной функциональности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8206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Постоянный рефакторинг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4386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Пример: Реализация только текущих требований</a:t>
            </a:r>
            <a:endParaRPr lang="en-US" sz="175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2613916" y="7575755"/>
            <a:ext cx="1976284" cy="619432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9066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Преимущества XP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3511272"/>
            <a:ext cx="4196358" cy="1177528"/>
          </a:xfrm>
          <a:prstGeom prst="roundRect">
            <a:avLst>
              <a:gd name="adj" fmla="val 4623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745706"/>
            <a:ext cx="32126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Высокое качество кода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5216962" y="3511272"/>
            <a:ext cx="4196358" cy="1177528"/>
          </a:xfrm>
          <a:prstGeom prst="roundRect">
            <a:avLst>
              <a:gd name="adj" fmla="val 4623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451396" y="3745706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Быстрая адаптация к изменениям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9640133" y="3511272"/>
            <a:ext cx="4196358" cy="1177528"/>
          </a:xfrm>
          <a:prstGeom prst="roundRect">
            <a:avLst>
              <a:gd name="adj" fmla="val 4623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9874568" y="3745706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Улучшение коммуникации в команде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93790" y="4915614"/>
            <a:ext cx="6407944" cy="823198"/>
          </a:xfrm>
          <a:prstGeom prst="roundRect">
            <a:avLst>
              <a:gd name="adj" fmla="val 6613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8224" y="51500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Доверие заказчика</a:t>
            </a:r>
            <a:endParaRPr lang="en-US" sz="2200" dirty="0"/>
          </a:p>
        </p:txBody>
      </p:sp>
      <p:sp>
        <p:nvSpPr>
          <p:cNvPr id="11" name="Shape 9"/>
          <p:cNvSpPr/>
          <p:nvPr/>
        </p:nvSpPr>
        <p:spPr>
          <a:xfrm>
            <a:off x="7428548" y="4915614"/>
            <a:ext cx="6407944" cy="823198"/>
          </a:xfrm>
          <a:prstGeom prst="roundRect">
            <a:avLst>
              <a:gd name="adj" fmla="val 6613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662982" y="51500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Снижение рисков</a:t>
            </a:r>
            <a:endParaRPr lang="en-US" sz="22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613916" y="7575755"/>
            <a:ext cx="1976284" cy="619432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387</Words>
  <Application>Microsoft Office PowerPoint</Application>
  <PresentationFormat>Произвольный</PresentationFormat>
  <Paragraphs>125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Arial</vt:lpstr>
      <vt:lpstr>Roboto Light</vt:lpstr>
      <vt:lpstr>Poppins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lastModifiedBy>Denis</cp:lastModifiedBy>
  <cp:revision>3</cp:revision>
  <dcterms:created xsi:type="dcterms:W3CDTF">2025-10-05T09:25:24Z</dcterms:created>
  <dcterms:modified xsi:type="dcterms:W3CDTF">2025-11-21T06:44:21Z</dcterms:modified>
</cp:coreProperties>
</file>